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79" r:id="rId4"/>
    <p:sldId id="266" r:id="rId5"/>
    <p:sldId id="272" r:id="rId6"/>
    <p:sldId id="280" r:id="rId7"/>
    <p:sldId id="276" r:id="rId8"/>
    <p:sldId id="263" r:id="rId9"/>
    <p:sldId id="278" r:id="rId10"/>
    <p:sldId id="274" r:id="rId11"/>
    <p:sldId id="260" r:id="rId12"/>
    <p:sldId id="281" r:id="rId13"/>
    <p:sldId id="271" r:id="rId14"/>
    <p:sldId id="259" r:id="rId15"/>
    <p:sldId id="267"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00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82" autoAdjust="0"/>
    <p:restoredTop sz="94660"/>
  </p:normalViewPr>
  <p:slideViewPr>
    <p:cSldViewPr snapToGrid="0">
      <p:cViewPr varScale="1">
        <p:scale>
          <a:sx n="72" d="100"/>
          <a:sy n="72" d="100"/>
        </p:scale>
        <p:origin x="5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AABAC6-BB7E-4135-9711-B4B364B53F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51843"/>
            <a:ext cx="2178849" cy="1634137"/>
          </a:xfrm>
          <a:prstGeom prst="rect">
            <a:avLst/>
          </a:prstGeom>
        </p:spPr>
      </p:pic>
      <p:sp>
        <p:nvSpPr>
          <p:cNvPr id="2" name="Title 1">
            <a:extLst>
              <a:ext uri="{FF2B5EF4-FFF2-40B4-BE49-F238E27FC236}">
                <a16:creationId xmlns:a16="http://schemas.microsoft.com/office/drawing/2014/main" id="{02A11D2D-75C9-498F-A695-2E6D6C78A253}"/>
              </a:ext>
            </a:extLst>
          </p:cNvPr>
          <p:cNvSpPr>
            <a:spLocks noGrp="1"/>
          </p:cNvSpPr>
          <p:nvPr>
            <p:ph type="ctrTitle"/>
          </p:nvPr>
        </p:nvSpPr>
        <p:spPr>
          <a:xfrm>
            <a:off x="2679032" y="779808"/>
            <a:ext cx="9007642"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BD3B6B-265D-4D83-AE0E-9B456A34DCAB}"/>
              </a:ext>
            </a:extLst>
          </p:cNvPr>
          <p:cNvSpPr>
            <a:spLocks noGrp="1"/>
          </p:cNvSpPr>
          <p:nvPr>
            <p:ph type="subTitle" idx="1"/>
          </p:nvPr>
        </p:nvSpPr>
        <p:spPr>
          <a:xfrm>
            <a:off x="2679032" y="3429000"/>
            <a:ext cx="900764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7" name="Group 16">
            <a:extLst>
              <a:ext uri="{FF2B5EF4-FFF2-40B4-BE49-F238E27FC236}">
                <a16:creationId xmlns:a16="http://schemas.microsoft.com/office/drawing/2014/main" id="{85FCAC03-5400-4AD0-8006-42E30CCE9864}"/>
              </a:ext>
            </a:extLst>
          </p:cNvPr>
          <p:cNvGrpSpPr/>
          <p:nvPr userDrawn="1"/>
        </p:nvGrpSpPr>
        <p:grpSpPr>
          <a:xfrm>
            <a:off x="-2" y="-3196"/>
            <a:ext cx="2178857" cy="6861196"/>
            <a:chOff x="254299" y="-3196"/>
            <a:chExt cx="2178857" cy="6861196"/>
          </a:xfrm>
        </p:grpSpPr>
        <p:pic>
          <p:nvPicPr>
            <p:cNvPr id="8" name="Picture 7" descr="A person sitting at a table in front of a mirror&#10;&#10;Description automatically generated">
              <a:extLst>
                <a:ext uri="{FF2B5EF4-FFF2-40B4-BE49-F238E27FC236}">
                  <a16:creationId xmlns:a16="http://schemas.microsoft.com/office/drawing/2014/main" id="{EBC194C2-69F8-43EC-B1AF-558BA3EBDF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4301" y="-3196"/>
              <a:ext cx="2178853" cy="1452569"/>
            </a:xfrm>
            <a:prstGeom prst="rect">
              <a:avLst/>
            </a:prstGeom>
          </p:spPr>
        </p:pic>
        <p:pic>
          <p:nvPicPr>
            <p:cNvPr id="10" name="Picture 9" descr="A group of people sitting at a desk in front of a crowd&#10;&#10;Description automatically generated">
              <a:extLst>
                <a:ext uri="{FF2B5EF4-FFF2-40B4-BE49-F238E27FC236}">
                  <a16:creationId xmlns:a16="http://schemas.microsoft.com/office/drawing/2014/main" id="{45B484FA-4A1B-4FC8-943E-6DDA45F3B8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4301" y="5405430"/>
              <a:ext cx="2178855" cy="1452570"/>
            </a:xfrm>
            <a:prstGeom prst="rect">
              <a:avLst/>
            </a:prstGeom>
          </p:spPr>
        </p:pic>
        <p:pic>
          <p:nvPicPr>
            <p:cNvPr id="14" name="Picture 13" descr="A group of people standing in the grass&#10;&#10;Description automatically generated">
              <a:extLst>
                <a:ext uri="{FF2B5EF4-FFF2-40B4-BE49-F238E27FC236}">
                  <a16:creationId xmlns:a16="http://schemas.microsoft.com/office/drawing/2014/main" id="{32A249E5-2929-4EB0-BE72-3F8A2A49853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4299" y="1223378"/>
              <a:ext cx="2178851" cy="1456445"/>
            </a:xfrm>
            <a:prstGeom prst="rect">
              <a:avLst/>
            </a:prstGeom>
          </p:spPr>
        </p:pic>
        <p:pic>
          <p:nvPicPr>
            <p:cNvPr id="16" name="Picture 15" descr="A group of people sitting at a table using a computer&#10;&#10;Description automatically generated">
              <a:extLst>
                <a:ext uri="{FF2B5EF4-FFF2-40B4-BE49-F238E27FC236}">
                  <a16:creationId xmlns:a16="http://schemas.microsoft.com/office/drawing/2014/main" id="{D10E53DB-5D02-40BD-957A-142704AC64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54301" y="2632922"/>
              <a:ext cx="2178853" cy="1451955"/>
            </a:xfrm>
            <a:prstGeom prst="rect">
              <a:avLst/>
            </a:prstGeom>
          </p:spPr>
        </p:pic>
      </p:grpSp>
      <p:sp>
        <p:nvSpPr>
          <p:cNvPr id="18" name="Rectangle 17">
            <a:extLst>
              <a:ext uri="{FF2B5EF4-FFF2-40B4-BE49-F238E27FC236}">
                <a16:creationId xmlns:a16="http://schemas.microsoft.com/office/drawing/2014/main" id="{B9657CA8-CA7B-44A7-B0AB-D2DE3A5F2309}"/>
              </a:ext>
            </a:extLst>
          </p:cNvPr>
          <p:cNvSpPr/>
          <p:nvPr userDrawn="1"/>
        </p:nvSpPr>
        <p:spPr>
          <a:xfrm>
            <a:off x="2178855" y="5405430"/>
            <a:ext cx="10013145" cy="1452570"/>
          </a:xfrm>
          <a:prstGeom prst="rect">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CB2D9F9-D6A0-41F1-A315-4B1B80A84EA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19487" y="5752640"/>
            <a:ext cx="6638788" cy="802124"/>
          </a:xfrm>
          <a:prstGeom prst="rect">
            <a:avLst/>
          </a:prstGeom>
        </p:spPr>
      </p:pic>
    </p:spTree>
    <p:extLst>
      <p:ext uri="{BB962C8B-B14F-4D97-AF65-F5344CB8AC3E}">
        <p14:creationId xmlns:p14="http://schemas.microsoft.com/office/powerpoint/2010/main" val="73846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49A66-ECA4-4784-8C76-A28C41B177A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EED1EBD-B32F-45F0-8D07-2750E2676359}"/>
              </a:ext>
            </a:extLst>
          </p:cNvPr>
          <p:cNvSpPr>
            <a:spLocks noGrp="1"/>
          </p:cNvSpPr>
          <p:nvPr>
            <p:ph idx="1"/>
          </p:nvPr>
        </p:nvSpPr>
        <p:spPr>
          <a:xfrm>
            <a:off x="838200" y="1825625"/>
            <a:ext cx="10515600" cy="3822700"/>
          </a:xfrm>
        </p:spPr>
        <p:txBody>
          <a:bodyPr/>
          <a:lstStyle>
            <a:lvl1pPr marL="0" indent="0">
              <a:buNone/>
              <a:defRPr/>
            </a:lvl1pPr>
          </a:lstStyle>
          <a:p>
            <a:pPr lvl="0"/>
            <a:endParaRPr lang="en-US" dirty="0"/>
          </a:p>
        </p:txBody>
      </p:sp>
      <p:sp>
        <p:nvSpPr>
          <p:cNvPr id="7" name="Rectangle 6">
            <a:extLst>
              <a:ext uri="{FF2B5EF4-FFF2-40B4-BE49-F238E27FC236}">
                <a16:creationId xmlns:a16="http://schemas.microsoft.com/office/drawing/2014/main" id="{EEC9E237-DC5B-4F61-81A3-9C549541F326}"/>
              </a:ext>
            </a:extLst>
          </p:cNvPr>
          <p:cNvSpPr/>
          <p:nvPr userDrawn="1"/>
        </p:nvSpPr>
        <p:spPr>
          <a:xfrm>
            <a:off x="0" y="5991225"/>
            <a:ext cx="12192000" cy="866775"/>
          </a:xfrm>
          <a:prstGeom prst="rect">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E31908D-5F4D-4F98-A226-3175930649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924" y="6145593"/>
            <a:ext cx="4591051" cy="554708"/>
          </a:xfrm>
          <a:prstGeom prst="rect">
            <a:avLst/>
          </a:prstGeom>
        </p:spPr>
      </p:pic>
    </p:spTree>
    <p:extLst>
      <p:ext uri="{BB962C8B-B14F-4D97-AF65-F5344CB8AC3E}">
        <p14:creationId xmlns:p14="http://schemas.microsoft.com/office/powerpoint/2010/main" val="329875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Arrow: Pentagon 11">
            <a:extLst>
              <a:ext uri="{FF2B5EF4-FFF2-40B4-BE49-F238E27FC236}">
                <a16:creationId xmlns:a16="http://schemas.microsoft.com/office/drawing/2014/main" id="{CAF3F7AC-B47D-4FC2-A383-CFBCCC1207F8}"/>
              </a:ext>
            </a:extLst>
          </p:cNvPr>
          <p:cNvSpPr/>
          <p:nvPr userDrawn="1"/>
        </p:nvSpPr>
        <p:spPr>
          <a:xfrm rot="5400000">
            <a:off x="-1779924" y="2214562"/>
            <a:ext cx="6457951" cy="2028825"/>
          </a:xfrm>
          <a:prstGeom prst="homePlate">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033F9A30-BB23-4C79-A0B2-BD26A23C84AB}"/>
              </a:ext>
            </a:extLst>
          </p:cNvPr>
          <p:cNvSpPr>
            <a:spLocks noGrp="1"/>
          </p:cNvSpPr>
          <p:nvPr>
            <p:ph type="body" sz="quarter" idx="10"/>
          </p:nvPr>
        </p:nvSpPr>
        <p:spPr>
          <a:xfrm>
            <a:off x="2990850" y="800100"/>
            <a:ext cx="8220075" cy="1323975"/>
          </a:xfrm>
        </p:spPr>
        <p:txBody>
          <a:bodyPr/>
          <a:lstStyle>
            <a:lvl1pPr marL="0" indent="0">
              <a:buNone/>
              <a:defRPr/>
            </a:lvl1pPr>
          </a:lstStyle>
          <a:p>
            <a:pPr lvl="0"/>
            <a:endParaRPr lang="en-US" dirty="0"/>
          </a:p>
        </p:txBody>
      </p:sp>
      <p:sp>
        <p:nvSpPr>
          <p:cNvPr id="16" name="Picture Placeholder 15">
            <a:extLst>
              <a:ext uri="{FF2B5EF4-FFF2-40B4-BE49-F238E27FC236}">
                <a16:creationId xmlns:a16="http://schemas.microsoft.com/office/drawing/2014/main" id="{3535B3F6-9AA4-44BC-997B-754741425B86}"/>
              </a:ext>
            </a:extLst>
          </p:cNvPr>
          <p:cNvSpPr>
            <a:spLocks noGrp="1"/>
          </p:cNvSpPr>
          <p:nvPr>
            <p:ph type="pic" sz="quarter" idx="11"/>
          </p:nvPr>
        </p:nvSpPr>
        <p:spPr>
          <a:xfrm>
            <a:off x="2990850" y="2419350"/>
            <a:ext cx="4114800" cy="3219450"/>
          </a:xfrm>
        </p:spPr>
        <p:txBody>
          <a:bodyPr/>
          <a:lstStyle/>
          <a:p>
            <a:endParaRPr lang="en-US"/>
          </a:p>
        </p:txBody>
      </p:sp>
      <p:sp>
        <p:nvSpPr>
          <p:cNvPr id="18" name="Chart Placeholder 17">
            <a:extLst>
              <a:ext uri="{FF2B5EF4-FFF2-40B4-BE49-F238E27FC236}">
                <a16:creationId xmlns:a16="http://schemas.microsoft.com/office/drawing/2014/main" id="{1347B50B-B812-40AE-92FB-0769C89956EB}"/>
              </a:ext>
            </a:extLst>
          </p:cNvPr>
          <p:cNvSpPr>
            <a:spLocks noGrp="1"/>
          </p:cNvSpPr>
          <p:nvPr>
            <p:ph type="chart" sz="quarter" idx="12"/>
          </p:nvPr>
        </p:nvSpPr>
        <p:spPr>
          <a:xfrm>
            <a:off x="7229475" y="2419350"/>
            <a:ext cx="3981450" cy="3219450"/>
          </a:xfrm>
        </p:spPr>
        <p:txBody>
          <a:bodyPr/>
          <a:lstStyle/>
          <a:p>
            <a:endParaRPr lang="en-US"/>
          </a:p>
        </p:txBody>
      </p:sp>
      <p:sp>
        <p:nvSpPr>
          <p:cNvPr id="20" name="Text Placeholder 19">
            <a:extLst>
              <a:ext uri="{FF2B5EF4-FFF2-40B4-BE49-F238E27FC236}">
                <a16:creationId xmlns:a16="http://schemas.microsoft.com/office/drawing/2014/main" id="{738B87FF-557D-4476-8551-F83DC2E65B22}"/>
              </a:ext>
            </a:extLst>
          </p:cNvPr>
          <p:cNvSpPr>
            <a:spLocks noGrp="1"/>
          </p:cNvSpPr>
          <p:nvPr>
            <p:ph type="body" sz="quarter" idx="13"/>
          </p:nvPr>
        </p:nvSpPr>
        <p:spPr>
          <a:xfrm>
            <a:off x="4014787" y="5876925"/>
            <a:ext cx="6172200" cy="476250"/>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2164888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AFE565-827B-464F-9E96-5EFA5627E42C}"/>
              </a:ext>
            </a:extLst>
          </p:cNvPr>
          <p:cNvSpPr/>
          <p:nvPr userDrawn="1"/>
        </p:nvSpPr>
        <p:spPr>
          <a:xfrm>
            <a:off x="0" y="5095875"/>
            <a:ext cx="5419725" cy="1504950"/>
          </a:xfrm>
          <a:prstGeom prst="rect">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7CE3490B-B082-4AAF-8B22-13AF676CCA46}"/>
              </a:ext>
            </a:extLst>
          </p:cNvPr>
          <p:cNvSpPr>
            <a:spLocks noGrp="1"/>
          </p:cNvSpPr>
          <p:nvPr>
            <p:ph type="body" sz="quarter" idx="10"/>
          </p:nvPr>
        </p:nvSpPr>
        <p:spPr>
          <a:xfrm>
            <a:off x="580164" y="257175"/>
            <a:ext cx="11031672" cy="1247775"/>
          </a:xfrm>
        </p:spPr>
        <p:txBody>
          <a:bodyPr/>
          <a:lstStyle>
            <a:lvl1pPr marL="0" indent="0">
              <a:buNone/>
              <a:defRPr/>
            </a:lvl1pPr>
          </a:lstStyle>
          <a:p>
            <a:pPr lvl="0"/>
            <a:endParaRPr lang="en-US" dirty="0"/>
          </a:p>
        </p:txBody>
      </p:sp>
      <p:sp>
        <p:nvSpPr>
          <p:cNvPr id="15" name="Picture Placeholder 14">
            <a:extLst>
              <a:ext uri="{FF2B5EF4-FFF2-40B4-BE49-F238E27FC236}">
                <a16:creationId xmlns:a16="http://schemas.microsoft.com/office/drawing/2014/main" id="{56A158C8-162B-462C-AAD1-8995C0108020}"/>
              </a:ext>
            </a:extLst>
          </p:cNvPr>
          <p:cNvSpPr>
            <a:spLocks noGrp="1"/>
          </p:cNvSpPr>
          <p:nvPr>
            <p:ph type="pic" sz="quarter" idx="11"/>
          </p:nvPr>
        </p:nvSpPr>
        <p:spPr>
          <a:xfrm>
            <a:off x="103188" y="1790700"/>
            <a:ext cx="5316537" cy="3117850"/>
          </a:xfrm>
        </p:spPr>
        <p:txBody>
          <a:bodyPr/>
          <a:lstStyle>
            <a:lvl1pPr marL="0" indent="0">
              <a:buNone/>
              <a:defRPr/>
            </a:lvl1pPr>
          </a:lstStyle>
          <a:p>
            <a:endParaRPr lang="en-US" dirty="0"/>
          </a:p>
        </p:txBody>
      </p:sp>
      <p:sp>
        <p:nvSpPr>
          <p:cNvPr id="17" name="Text Placeholder 16">
            <a:extLst>
              <a:ext uri="{FF2B5EF4-FFF2-40B4-BE49-F238E27FC236}">
                <a16:creationId xmlns:a16="http://schemas.microsoft.com/office/drawing/2014/main" id="{80152977-02CB-4ECD-AF08-580B4B7BC130}"/>
              </a:ext>
            </a:extLst>
          </p:cNvPr>
          <p:cNvSpPr>
            <a:spLocks noGrp="1"/>
          </p:cNvSpPr>
          <p:nvPr>
            <p:ph type="body" sz="quarter" idx="12"/>
          </p:nvPr>
        </p:nvSpPr>
        <p:spPr>
          <a:xfrm>
            <a:off x="5724525" y="1790699"/>
            <a:ext cx="5991225" cy="4810125"/>
          </a:xfrm>
        </p:spPr>
        <p:txBody>
          <a:bodyPr/>
          <a:lstStyle>
            <a:lvl1pPr marL="0" indent="0">
              <a:buNone/>
              <a:defRPr/>
            </a:lvl1pPr>
            <a:lvl5pPr>
              <a:defRPr/>
            </a:lvl5pPr>
          </a:lstStyle>
          <a:p>
            <a:pPr lvl="0"/>
            <a:endParaRPr lang="en-US" dirty="0"/>
          </a:p>
        </p:txBody>
      </p:sp>
      <p:pic>
        <p:nvPicPr>
          <p:cNvPr id="18" name="Picture 17">
            <a:extLst>
              <a:ext uri="{FF2B5EF4-FFF2-40B4-BE49-F238E27FC236}">
                <a16:creationId xmlns:a16="http://schemas.microsoft.com/office/drawing/2014/main" id="{1538A86D-7489-42B6-8FF2-462AAB5CA9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683" y="5512688"/>
            <a:ext cx="4993017" cy="603276"/>
          </a:xfrm>
          <a:prstGeom prst="rect">
            <a:avLst/>
          </a:prstGeom>
        </p:spPr>
      </p:pic>
    </p:spTree>
    <p:extLst>
      <p:ext uri="{BB962C8B-B14F-4D97-AF65-F5344CB8AC3E}">
        <p14:creationId xmlns:p14="http://schemas.microsoft.com/office/powerpoint/2010/main" val="958504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C9E237-DC5B-4F61-81A3-9C549541F326}"/>
              </a:ext>
            </a:extLst>
          </p:cNvPr>
          <p:cNvSpPr/>
          <p:nvPr userDrawn="1"/>
        </p:nvSpPr>
        <p:spPr>
          <a:xfrm>
            <a:off x="0" y="5991225"/>
            <a:ext cx="12192000" cy="866775"/>
          </a:xfrm>
          <a:prstGeom prst="rect">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E31908D-5F4D-4F98-A226-3175930649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924" y="6145593"/>
            <a:ext cx="4591051" cy="554708"/>
          </a:xfrm>
          <a:prstGeom prst="rect">
            <a:avLst/>
          </a:prstGeom>
        </p:spPr>
      </p:pic>
    </p:spTree>
    <p:extLst>
      <p:ext uri="{BB962C8B-B14F-4D97-AF65-F5344CB8AC3E}">
        <p14:creationId xmlns:p14="http://schemas.microsoft.com/office/powerpoint/2010/main" val="464162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74371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00B6C3-FB88-4304-8D92-E8CD4C76D8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942C68-B7AA-4F5E-A3B4-9A58CA29D5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9F217-8299-42AE-9215-F3BBF6BC7E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EEB49-A722-4803-8526-4448CD3C1D1B}" type="datetimeFigureOut">
              <a:rPr lang="en-US" smtClean="0"/>
              <a:t>3/28/2022</a:t>
            </a:fld>
            <a:endParaRPr lang="en-US"/>
          </a:p>
        </p:txBody>
      </p:sp>
      <p:sp>
        <p:nvSpPr>
          <p:cNvPr id="5" name="Footer Placeholder 4">
            <a:extLst>
              <a:ext uri="{FF2B5EF4-FFF2-40B4-BE49-F238E27FC236}">
                <a16:creationId xmlns:a16="http://schemas.microsoft.com/office/drawing/2014/main" id="{0D990787-2558-4989-9B02-2060E24789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2DCFCD-1016-4EFD-A1D1-63460CC93C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822D8-4D96-4CE1-9843-7CE4E0CDA981}" type="slidenum">
              <a:rPr lang="en-US" smtClean="0"/>
              <a:t>‹#›</a:t>
            </a:fld>
            <a:endParaRPr lang="en-US"/>
          </a:p>
        </p:txBody>
      </p:sp>
    </p:spTree>
    <p:extLst>
      <p:ext uri="{BB962C8B-B14F-4D97-AF65-F5344CB8AC3E}">
        <p14:creationId xmlns:p14="http://schemas.microsoft.com/office/powerpoint/2010/main" val="537898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diana-sturdevant@ouhsc.edu"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regardingnannies.com/tag/nannypreneurs/"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en/shield-traffic-stop-street-sign-1372620/"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veganposters.com/do-best-you-can-until-you"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freepngimg.com/png/88489-text-symbol-question-drawing-mark-free-download-png-hq"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pressbooks.umn.edu/classroompartners/chapter/nervous-system-alzheimers-disease-and-strokes/"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loonylabs.org/2015/03/13/genes-classical-music-alzheimers-memory/"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en/lunch-meal-burger-fast-food-fries-31809/" TargetMode="External"/><Relationship Id="rId7" Type="http://schemas.openxmlformats.org/officeDocument/2006/relationships/hyperlink" Target="https://pixabay.com/en/sad-cry-tear-emotion-mood-face-1533965/"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hyperlink" Target="https://willowdot21.wordpress.com/2014/10/12/if-we-were-having-coffee-guest-post-oct-122014" TargetMode="Externa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hyperlink" Target="https://publicdomainpictures.net/view-image.php?image=7003&amp;picture=lonely-man" TargetMode="External"/><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hyperlink" Target="https://pxhere.com/en/photo/986407" TargetMode="Externa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hyperlink" Target="https://www.nurse24.it/infermiere/dalla-redazione/community-nurse-supporting-elderly-changing-society.html"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4D5185-10B9-461F-9E2B-2C078B2F5666}"/>
              </a:ext>
            </a:extLst>
          </p:cNvPr>
          <p:cNvSpPr>
            <a:spLocks noGrp="1"/>
          </p:cNvSpPr>
          <p:nvPr>
            <p:ph idx="1"/>
          </p:nvPr>
        </p:nvSpPr>
        <p:spPr>
          <a:xfrm>
            <a:off x="838200" y="742122"/>
            <a:ext cx="10515600" cy="5223249"/>
          </a:xfrm>
        </p:spPr>
        <p:txBody>
          <a:bodyPr>
            <a:normAutofit fontScale="92500" lnSpcReduction="20000"/>
          </a:bodyPr>
          <a:lstStyle/>
          <a:p>
            <a:pPr algn="ctr"/>
            <a:endParaRPr lang="en-US" dirty="0"/>
          </a:p>
          <a:p>
            <a:pPr algn="ctr"/>
            <a:r>
              <a:rPr lang="en-US" sz="5800" dirty="0"/>
              <a:t>CARING FOR RESIDENTS WITH DEMENTIA IN LONG-TERM CARE</a:t>
            </a:r>
          </a:p>
          <a:p>
            <a:pPr>
              <a:lnSpc>
                <a:spcPct val="100000"/>
              </a:lnSpc>
              <a:spcBef>
                <a:spcPts val="0"/>
              </a:spcBef>
            </a:pPr>
            <a:endParaRPr lang="en-US" sz="4400" dirty="0"/>
          </a:p>
          <a:p>
            <a:pPr>
              <a:lnSpc>
                <a:spcPct val="100000"/>
              </a:lnSpc>
              <a:spcBef>
                <a:spcPts val="0"/>
              </a:spcBef>
            </a:pPr>
            <a:endParaRPr lang="en-US" sz="2400" b="1" dirty="0"/>
          </a:p>
          <a:p>
            <a:pPr>
              <a:lnSpc>
                <a:spcPct val="100000"/>
              </a:lnSpc>
              <a:spcBef>
                <a:spcPts val="0"/>
              </a:spcBef>
            </a:pPr>
            <a:endParaRPr lang="en-US" sz="2400" b="1" dirty="0"/>
          </a:p>
          <a:p>
            <a:pPr>
              <a:lnSpc>
                <a:spcPct val="100000"/>
              </a:lnSpc>
              <a:spcBef>
                <a:spcPts val="0"/>
              </a:spcBef>
            </a:pPr>
            <a:endParaRPr lang="en-US" sz="2400" b="1" dirty="0"/>
          </a:p>
          <a:p>
            <a:pPr>
              <a:lnSpc>
                <a:spcPct val="100000"/>
              </a:lnSpc>
              <a:spcBef>
                <a:spcPts val="0"/>
              </a:spcBef>
            </a:pPr>
            <a:endParaRPr lang="en-US" sz="2400" b="1" dirty="0"/>
          </a:p>
          <a:p>
            <a:pPr>
              <a:lnSpc>
                <a:spcPct val="100000"/>
              </a:lnSpc>
              <a:spcBef>
                <a:spcPts val="0"/>
              </a:spcBef>
            </a:pPr>
            <a:r>
              <a:rPr lang="en-US" sz="2400" b="1" dirty="0"/>
              <a:t>Diana Sturdevant Ph.D., GCNS-BC, APRN</a:t>
            </a:r>
          </a:p>
          <a:p>
            <a:pPr>
              <a:lnSpc>
                <a:spcPct val="100000"/>
              </a:lnSpc>
              <a:spcBef>
                <a:spcPts val="0"/>
              </a:spcBef>
            </a:pPr>
            <a:r>
              <a:rPr lang="en-US" sz="2400" b="1" dirty="0"/>
              <a:t>Assistant Professor</a:t>
            </a:r>
          </a:p>
          <a:p>
            <a:pPr>
              <a:lnSpc>
                <a:spcPct val="100000"/>
              </a:lnSpc>
              <a:spcBef>
                <a:spcPts val="0"/>
              </a:spcBef>
            </a:pPr>
            <a:r>
              <a:rPr lang="en-US" sz="2400" b="1" dirty="0"/>
              <a:t>Program Director, Nursing Home Quality Improvement Projects </a:t>
            </a:r>
          </a:p>
          <a:p>
            <a:pPr>
              <a:lnSpc>
                <a:spcPct val="100000"/>
              </a:lnSpc>
              <a:spcBef>
                <a:spcPts val="0"/>
              </a:spcBef>
            </a:pPr>
            <a:r>
              <a:rPr lang="en-US" sz="2000" dirty="0"/>
              <a:t>Fran and Earl Ziegler College of Nursing</a:t>
            </a:r>
          </a:p>
          <a:p>
            <a:pPr>
              <a:lnSpc>
                <a:spcPct val="100000"/>
              </a:lnSpc>
              <a:spcBef>
                <a:spcPts val="0"/>
              </a:spcBef>
            </a:pPr>
            <a:r>
              <a:rPr lang="en-US" sz="2000" dirty="0"/>
              <a:t>The University of Oklahoma Health Sciences Center</a:t>
            </a:r>
          </a:p>
          <a:p>
            <a:pPr>
              <a:lnSpc>
                <a:spcPct val="100000"/>
              </a:lnSpc>
              <a:spcBef>
                <a:spcPts val="0"/>
              </a:spcBef>
            </a:pPr>
            <a:r>
              <a:rPr lang="en-US" sz="2000" dirty="0"/>
              <a:t>1100 N. Stonewall | Oklahoma City, OK 73117</a:t>
            </a:r>
          </a:p>
          <a:p>
            <a:pPr>
              <a:lnSpc>
                <a:spcPct val="100000"/>
              </a:lnSpc>
              <a:spcBef>
                <a:spcPts val="0"/>
              </a:spcBef>
            </a:pPr>
            <a:r>
              <a:rPr lang="en-US" sz="2000" dirty="0"/>
              <a:t>405-271-1491, Ext. 49201 | </a:t>
            </a:r>
            <a:r>
              <a:rPr lang="en-US" sz="2000" dirty="0">
                <a:hlinkClick r:id="rId2"/>
              </a:rPr>
              <a:t>diana-sturdevant@ouhsc.edu</a:t>
            </a:r>
            <a:endParaRPr lang="en-US" sz="2000" dirty="0"/>
          </a:p>
          <a:p>
            <a:pPr>
              <a:lnSpc>
                <a:spcPct val="100000"/>
              </a:lnSpc>
              <a:spcBef>
                <a:spcPts val="0"/>
              </a:spcBef>
            </a:pPr>
            <a:endParaRPr lang="en-US" sz="2000" dirty="0"/>
          </a:p>
        </p:txBody>
      </p:sp>
    </p:spTree>
    <p:extLst>
      <p:ext uri="{BB962C8B-B14F-4D97-AF65-F5344CB8AC3E}">
        <p14:creationId xmlns:p14="http://schemas.microsoft.com/office/powerpoint/2010/main" val="1159268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67E9B-CD95-4987-9935-D0F76DDE3B0B}"/>
              </a:ext>
            </a:extLst>
          </p:cNvPr>
          <p:cNvSpPr>
            <a:spLocks noGrp="1"/>
          </p:cNvSpPr>
          <p:nvPr>
            <p:ph type="title"/>
          </p:nvPr>
        </p:nvSpPr>
        <p:spPr/>
        <p:txBody>
          <a:bodyPr/>
          <a:lstStyle/>
          <a:p>
            <a:r>
              <a:rPr lang="en-US" dirty="0"/>
              <a:t>Dos and Don’ts</a:t>
            </a:r>
          </a:p>
        </p:txBody>
      </p:sp>
      <p:sp>
        <p:nvSpPr>
          <p:cNvPr id="3" name="Content Placeholder 2">
            <a:extLst>
              <a:ext uri="{FF2B5EF4-FFF2-40B4-BE49-F238E27FC236}">
                <a16:creationId xmlns:a16="http://schemas.microsoft.com/office/drawing/2014/main" id="{2C105D16-8945-4FE0-ACA2-958524A7989D}"/>
              </a:ext>
            </a:extLst>
          </p:cNvPr>
          <p:cNvSpPr>
            <a:spLocks noGrp="1"/>
          </p:cNvSpPr>
          <p:nvPr>
            <p:ph idx="1"/>
          </p:nvPr>
        </p:nvSpPr>
        <p:spPr/>
        <p:txBody>
          <a:bodyPr>
            <a:normAutofit/>
          </a:bodyPr>
          <a:lstStyle/>
          <a:p>
            <a:pPr marL="457200" indent="-457200">
              <a:buFont typeface="Arial" panose="020B0604020202020204" pitchFamily="34" charset="0"/>
              <a:buChar char="•"/>
            </a:pPr>
            <a:r>
              <a:rPr lang="en-US" sz="3200" b="1" dirty="0"/>
              <a:t>Do</a:t>
            </a:r>
            <a:r>
              <a:rPr lang="en-US" sz="3200" dirty="0"/>
              <a:t> smile</a:t>
            </a:r>
          </a:p>
          <a:p>
            <a:pPr marL="457200" indent="-457200">
              <a:buFont typeface="Arial" panose="020B0604020202020204" pitchFamily="34" charset="0"/>
              <a:buChar char="•"/>
            </a:pPr>
            <a:r>
              <a:rPr lang="en-US" sz="3200" dirty="0"/>
              <a:t>Go slow, </a:t>
            </a:r>
            <a:r>
              <a:rPr lang="en-US" sz="3200" b="1" dirty="0"/>
              <a:t>don’t</a:t>
            </a:r>
            <a:r>
              <a:rPr lang="en-US" sz="3200" dirty="0"/>
              <a:t> rush </a:t>
            </a:r>
          </a:p>
          <a:p>
            <a:pPr marL="457200" indent="-457200">
              <a:buFont typeface="Arial" panose="020B0604020202020204" pitchFamily="34" charset="0"/>
              <a:buChar char="•"/>
            </a:pPr>
            <a:r>
              <a:rPr lang="en-US" sz="3200" b="1" dirty="0"/>
              <a:t>Do</a:t>
            </a:r>
            <a:r>
              <a:rPr lang="en-US" sz="3200" dirty="0"/>
              <a:t> use distraction </a:t>
            </a:r>
          </a:p>
          <a:p>
            <a:pPr marL="457200" indent="-457200">
              <a:buFont typeface="Arial" panose="020B0604020202020204" pitchFamily="34" charset="0"/>
              <a:buChar char="•"/>
            </a:pPr>
            <a:r>
              <a:rPr lang="en-US" sz="3200" b="1" dirty="0"/>
              <a:t>Do</a:t>
            </a:r>
            <a:r>
              <a:rPr lang="en-US" sz="3200" dirty="0"/>
              <a:t> use visual cues</a:t>
            </a:r>
          </a:p>
          <a:p>
            <a:pPr marL="457200" indent="-457200">
              <a:buFont typeface="Arial" panose="020B0604020202020204" pitchFamily="34" charset="0"/>
              <a:buChar char="•"/>
            </a:pPr>
            <a:r>
              <a:rPr lang="en-US" sz="3200" b="1" dirty="0"/>
              <a:t>Don’t</a:t>
            </a:r>
            <a:r>
              <a:rPr lang="en-US" sz="3200" dirty="0"/>
              <a:t> ask them if they remember</a:t>
            </a:r>
          </a:p>
          <a:p>
            <a:pPr marL="457200" indent="-457200">
              <a:buFont typeface="Arial" panose="020B0604020202020204" pitchFamily="34" charset="0"/>
              <a:buChar char="•"/>
            </a:pPr>
            <a:r>
              <a:rPr lang="en-US" sz="3200" b="1" dirty="0"/>
              <a:t>Do</a:t>
            </a:r>
            <a:r>
              <a:rPr lang="en-US" sz="3200" dirty="0"/>
              <a:t> with, not to, or for </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endParaRPr lang="en-US" sz="3200" dirty="0"/>
          </a:p>
        </p:txBody>
      </p:sp>
      <p:pic>
        <p:nvPicPr>
          <p:cNvPr id="10" name="Picture 9">
            <a:extLst>
              <a:ext uri="{FF2B5EF4-FFF2-40B4-BE49-F238E27FC236}">
                <a16:creationId xmlns:a16="http://schemas.microsoft.com/office/drawing/2014/main" id="{D0280239-BC5B-42EE-AE48-A0F256D87E0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63588" y="180766"/>
            <a:ext cx="3090212" cy="3248234"/>
          </a:xfrm>
          <a:prstGeom prst="rect">
            <a:avLst/>
          </a:prstGeom>
        </p:spPr>
      </p:pic>
    </p:spTree>
    <p:extLst>
      <p:ext uri="{BB962C8B-B14F-4D97-AF65-F5344CB8AC3E}">
        <p14:creationId xmlns:p14="http://schemas.microsoft.com/office/powerpoint/2010/main" val="955647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1135E5-788D-47F2-B512-2AECDD398E3D}"/>
              </a:ext>
            </a:extLst>
          </p:cNvPr>
          <p:cNvSpPr>
            <a:spLocks noGrp="1"/>
          </p:cNvSpPr>
          <p:nvPr>
            <p:ph type="title"/>
          </p:nvPr>
        </p:nvSpPr>
        <p:spPr/>
        <p:txBody>
          <a:bodyPr/>
          <a:lstStyle/>
          <a:p>
            <a:r>
              <a:rPr lang="en-US" dirty="0"/>
              <a:t>Recognize when your approach is not working</a:t>
            </a:r>
          </a:p>
        </p:txBody>
      </p:sp>
      <p:sp>
        <p:nvSpPr>
          <p:cNvPr id="6" name="Content Placeholder 5">
            <a:extLst>
              <a:ext uri="{FF2B5EF4-FFF2-40B4-BE49-F238E27FC236}">
                <a16:creationId xmlns:a16="http://schemas.microsoft.com/office/drawing/2014/main" id="{55C1E2CA-14DA-45B0-AE53-5930D76216DC}"/>
              </a:ext>
            </a:extLst>
          </p:cNvPr>
          <p:cNvSpPr>
            <a:spLocks noGrp="1"/>
          </p:cNvSpPr>
          <p:nvPr>
            <p:ph idx="1"/>
          </p:nvPr>
        </p:nvSpPr>
        <p:spPr>
          <a:xfrm>
            <a:off x="838200" y="1825624"/>
            <a:ext cx="10515600" cy="4270375"/>
          </a:xfrm>
        </p:spPr>
        <p:txBody>
          <a:bodyPr/>
          <a:lstStyle/>
          <a:p>
            <a:pPr marL="1143000" lvl="1" indent="-457200"/>
            <a:r>
              <a:rPr lang="en-US" sz="4000" dirty="0"/>
              <a:t>Stop what you are doing</a:t>
            </a:r>
          </a:p>
          <a:p>
            <a:pPr marL="1143000" lvl="1" indent="-457200"/>
            <a:r>
              <a:rPr lang="en-US" sz="4000" dirty="0"/>
              <a:t>Back off and re-think</a:t>
            </a:r>
          </a:p>
          <a:p>
            <a:pPr marL="1143000" lvl="1" indent="-457200"/>
            <a:r>
              <a:rPr lang="en-US" sz="4000" dirty="0"/>
              <a:t>Change something </a:t>
            </a:r>
          </a:p>
          <a:p>
            <a:pPr marL="1143000" lvl="1" indent="-457200"/>
            <a:r>
              <a:rPr lang="en-US" sz="4000" dirty="0"/>
              <a:t>Try again or let someone else</a:t>
            </a:r>
          </a:p>
          <a:p>
            <a:pPr marL="1143000" lvl="1" indent="-457200"/>
            <a:r>
              <a:rPr lang="en-US" sz="4000" dirty="0"/>
              <a:t>Let it go</a:t>
            </a:r>
          </a:p>
          <a:p>
            <a:pPr lvl="1" indent="0">
              <a:buNone/>
            </a:pPr>
            <a:endParaRPr lang="en-US" dirty="0"/>
          </a:p>
        </p:txBody>
      </p:sp>
      <p:pic>
        <p:nvPicPr>
          <p:cNvPr id="7" name="Picture 6">
            <a:extLst>
              <a:ext uri="{FF2B5EF4-FFF2-40B4-BE49-F238E27FC236}">
                <a16:creationId xmlns:a16="http://schemas.microsoft.com/office/drawing/2014/main" id="{8C89E01F-75CD-4245-A3C9-50320C04A04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523513" y="2079172"/>
            <a:ext cx="3407229" cy="3407229"/>
          </a:xfrm>
          <a:prstGeom prst="rect">
            <a:avLst/>
          </a:prstGeom>
        </p:spPr>
      </p:pic>
    </p:spTree>
    <p:extLst>
      <p:ext uri="{BB962C8B-B14F-4D97-AF65-F5344CB8AC3E}">
        <p14:creationId xmlns:p14="http://schemas.microsoft.com/office/powerpoint/2010/main" val="3981718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94E59-BFED-478D-930A-4348FD5F0366}"/>
              </a:ext>
            </a:extLst>
          </p:cNvPr>
          <p:cNvSpPr>
            <a:spLocks noGrp="1"/>
          </p:cNvSpPr>
          <p:nvPr>
            <p:ph type="title"/>
          </p:nvPr>
        </p:nvSpPr>
        <p:spPr/>
        <p:txBody>
          <a:bodyPr/>
          <a:lstStyle/>
          <a:p>
            <a:r>
              <a:rPr lang="en-US" dirty="0"/>
              <a:t>Behavior…or response? </a:t>
            </a:r>
          </a:p>
        </p:txBody>
      </p:sp>
      <p:sp>
        <p:nvSpPr>
          <p:cNvPr id="3" name="Content Placeholder 2">
            <a:extLst>
              <a:ext uri="{FF2B5EF4-FFF2-40B4-BE49-F238E27FC236}">
                <a16:creationId xmlns:a16="http://schemas.microsoft.com/office/drawing/2014/main" id="{B9C85907-3F08-4135-88C1-92DF83569EFB}"/>
              </a:ext>
            </a:extLst>
          </p:cNvPr>
          <p:cNvSpPr>
            <a:spLocks noGrp="1"/>
          </p:cNvSpPr>
          <p:nvPr>
            <p:ph idx="1"/>
          </p:nvPr>
        </p:nvSpPr>
        <p:spPr/>
        <p:txBody>
          <a:bodyPr/>
          <a:lstStyle/>
          <a:p>
            <a:r>
              <a:rPr lang="en-US" dirty="0"/>
              <a:t>What makes situations happen? </a:t>
            </a:r>
          </a:p>
          <a:p>
            <a:r>
              <a:rPr lang="en-US" dirty="0"/>
              <a:t>	The Person—personality, preferences, history</a:t>
            </a:r>
          </a:p>
          <a:p>
            <a:r>
              <a:rPr lang="en-US" dirty="0"/>
              <a:t>	Health &amp; Wellness—medical conditions, medications, sensory</a:t>
            </a:r>
          </a:p>
          <a:p>
            <a:r>
              <a:rPr lang="en-US" dirty="0"/>
              <a:t>	Brain Changes—type and level of cognitive impairment</a:t>
            </a:r>
          </a:p>
          <a:p>
            <a:r>
              <a:rPr lang="en-US" dirty="0"/>
              <a:t>	Caregivers—approach, behaviors, words, actions, reactions</a:t>
            </a:r>
          </a:p>
          <a:p>
            <a:r>
              <a:rPr lang="en-US" dirty="0"/>
              <a:t>	Environment—setting, sounds, sights</a:t>
            </a:r>
          </a:p>
          <a:p>
            <a:endParaRPr lang="en-US" dirty="0"/>
          </a:p>
        </p:txBody>
      </p:sp>
    </p:spTree>
    <p:extLst>
      <p:ext uri="{BB962C8B-B14F-4D97-AF65-F5344CB8AC3E}">
        <p14:creationId xmlns:p14="http://schemas.microsoft.com/office/powerpoint/2010/main" val="340379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20296C0-ADDC-48F1-8B43-BB8A2DAC67CC}"/>
              </a:ext>
            </a:extLst>
          </p:cNvPr>
          <p:cNvSpPr>
            <a:spLocks noGrp="1"/>
          </p:cNvSpPr>
          <p:nvPr>
            <p:ph type="body" sz="quarter" idx="10"/>
          </p:nvPr>
        </p:nvSpPr>
        <p:spPr/>
        <p:txBody>
          <a:bodyPr>
            <a:normAutofit/>
          </a:bodyPr>
          <a:lstStyle/>
          <a:p>
            <a:r>
              <a:rPr lang="en-US" sz="4400" dirty="0"/>
              <a:t>4Ms: Mentation</a:t>
            </a:r>
          </a:p>
        </p:txBody>
      </p:sp>
      <p:pic>
        <p:nvPicPr>
          <p:cNvPr id="8" name="Picture Placeholder 7">
            <a:extLst>
              <a:ext uri="{FF2B5EF4-FFF2-40B4-BE49-F238E27FC236}">
                <a16:creationId xmlns:a16="http://schemas.microsoft.com/office/drawing/2014/main" id="{B33366DF-B7E7-42CF-850A-52B7250625BB}"/>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04" b="418"/>
          <a:stretch/>
        </p:blipFill>
        <p:spPr>
          <a:xfrm>
            <a:off x="103189" y="1272209"/>
            <a:ext cx="5224186" cy="3790121"/>
          </a:xfrm>
        </p:spPr>
      </p:pic>
      <p:sp>
        <p:nvSpPr>
          <p:cNvPr id="6" name="Text Placeholder 5">
            <a:extLst>
              <a:ext uri="{FF2B5EF4-FFF2-40B4-BE49-F238E27FC236}">
                <a16:creationId xmlns:a16="http://schemas.microsoft.com/office/drawing/2014/main" id="{325EDB08-1A44-49AF-8736-475B2AF3F19B}"/>
              </a:ext>
            </a:extLst>
          </p:cNvPr>
          <p:cNvSpPr>
            <a:spLocks noGrp="1"/>
          </p:cNvSpPr>
          <p:nvPr>
            <p:ph type="body" sz="quarter" idx="12"/>
          </p:nvPr>
        </p:nvSpPr>
        <p:spPr>
          <a:xfrm>
            <a:off x="5724525" y="1504951"/>
            <a:ext cx="5991225" cy="5095874"/>
          </a:xfrm>
        </p:spPr>
        <p:txBody>
          <a:bodyPr>
            <a:normAutofit/>
          </a:bodyPr>
          <a:lstStyle/>
          <a:p>
            <a:endParaRPr lang="en-US" sz="3200" dirty="0"/>
          </a:p>
          <a:p>
            <a:r>
              <a:rPr lang="en-US" sz="3200" dirty="0"/>
              <a:t>Prevent, identify, treat, and manage dementia, depression, and delirium across settings of care.</a:t>
            </a:r>
          </a:p>
        </p:txBody>
      </p:sp>
    </p:spTree>
    <p:extLst>
      <p:ext uri="{BB962C8B-B14F-4D97-AF65-F5344CB8AC3E}">
        <p14:creationId xmlns:p14="http://schemas.microsoft.com/office/powerpoint/2010/main" val="595672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F30F3AE3-5308-439D-9650-493F1101D941}"/>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03445" y="970130"/>
            <a:ext cx="7182677" cy="4328893"/>
          </a:xfrm>
        </p:spPr>
      </p:pic>
    </p:spTree>
    <p:extLst>
      <p:ext uri="{BB962C8B-B14F-4D97-AF65-F5344CB8AC3E}">
        <p14:creationId xmlns:p14="http://schemas.microsoft.com/office/powerpoint/2010/main" val="1499862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9067A3-2D2D-459C-BB38-EF4C08DA5574}"/>
              </a:ext>
            </a:extLst>
          </p:cNvPr>
          <p:cNvSpPr>
            <a:spLocks noGrp="1"/>
          </p:cNvSpPr>
          <p:nvPr>
            <p:ph idx="1"/>
          </p:nvPr>
        </p:nvSpPr>
        <p:spPr/>
        <p:txBody>
          <a:bodyPr/>
          <a:lstStyle/>
          <a:p>
            <a:pPr algn="ctr"/>
            <a:endParaRPr lang="en-US" dirty="0"/>
          </a:p>
          <a:p>
            <a:pPr algn="ctr"/>
            <a:r>
              <a:rPr lang="en-US" sz="6600" dirty="0"/>
              <a:t>Thank You! </a:t>
            </a:r>
          </a:p>
          <a:p>
            <a:pPr algn="ctr"/>
            <a:endParaRPr lang="en-US" sz="3200" dirty="0"/>
          </a:p>
          <a:p>
            <a:pPr algn="ctr"/>
            <a:endParaRPr lang="en-US" sz="3200" dirty="0"/>
          </a:p>
          <a:p>
            <a:pPr algn="ctr"/>
            <a:r>
              <a:rPr lang="en-US" sz="3200" dirty="0"/>
              <a:t>Diana Sturdevant    diana-sturdevant@ouhsc.edu</a:t>
            </a:r>
          </a:p>
        </p:txBody>
      </p:sp>
    </p:spTree>
    <p:extLst>
      <p:ext uri="{BB962C8B-B14F-4D97-AF65-F5344CB8AC3E}">
        <p14:creationId xmlns:p14="http://schemas.microsoft.com/office/powerpoint/2010/main" val="4084538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087374-176E-4F1A-B420-9FAFCBC6B5AC}"/>
              </a:ext>
            </a:extLst>
          </p:cNvPr>
          <p:cNvSpPr>
            <a:spLocks noGrp="1"/>
          </p:cNvSpPr>
          <p:nvPr>
            <p:ph idx="1"/>
          </p:nvPr>
        </p:nvSpPr>
        <p:spPr>
          <a:xfrm>
            <a:off x="838200" y="673370"/>
            <a:ext cx="10515600" cy="4974955"/>
          </a:xfrm>
        </p:spPr>
        <p:txBody>
          <a:bodyPr>
            <a:normAutofit/>
          </a:bodyPr>
          <a:lstStyle/>
          <a:p>
            <a:pPr algn="ctr"/>
            <a:r>
              <a:rPr lang="en-US" sz="8800" dirty="0"/>
              <a:t>Questions?</a:t>
            </a:r>
            <a:r>
              <a:rPr lang="en-US" sz="6600" dirty="0"/>
              <a:t> </a:t>
            </a:r>
          </a:p>
          <a:p>
            <a:pPr algn="ctr"/>
            <a:endParaRPr lang="en-US" sz="6600" dirty="0"/>
          </a:p>
        </p:txBody>
      </p:sp>
      <p:pic>
        <p:nvPicPr>
          <p:cNvPr id="5" name="Picture 4">
            <a:extLst>
              <a:ext uri="{FF2B5EF4-FFF2-40B4-BE49-F238E27FC236}">
                <a16:creationId xmlns:a16="http://schemas.microsoft.com/office/drawing/2014/main" id="{D7CD9AD7-836E-4A4D-AC6F-17A8DB2ACDD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43796" y="2087624"/>
            <a:ext cx="9104407" cy="3270273"/>
          </a:xfrm>
          <a:prstGeom prst="rect">
            <a:avLst/>
          </a:prstGeom>
        </p:spPr>
      </p:pic>
      <p:sp>
        <p:nvSpPr>
          <p:cNvPr id="6" name="TextBox 5">
            <a:extLst>
              <a:ext uri="{FF2B5EF4-FFF2-40B4-BE49-F238E27FC236}">
                <a16:creationId xmlns:a16="http://schemas.microsoft.com/office/drawing/2014/main" id="{F170986D-FCD3-4A84-A537-C79719F16A0E}"/>
              </a:ext>
            </a:extLst>
          </p:cNvPr>
          <p:cNvSpPr txBox="1"/>
          <p:nvPr/>
        </p:nvSpPr>
        <p:spPr>
          <a:xfrm>
            <a:off x="1139522" y="6184631"/>
            <a:ext cx="9912955" cy="230832"/>
          </a:xfrm>
          <a:prstGeom prst="rect">
            <a:avLst/>
          </a:prstGeom>
          <a:noFill/>
        </p:spPr>
        <p:txBody>
          <a:bodyPr wrap="square" rtlCol="0">
            <a:spAutoFit/>
          </a:bodyPr>
          <a:lstStyle/>
          <a:p>
            <a:r>
              <a:rPr lang="en-US" sz="900">
                <a:hlinkClick r:id="rId3" tooltip="https://freepngimg.com/png/88489-text-symbol-question-drawing-mark-free-download-png-hq"/>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2303626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0391C-25BD-4CF4-AB1C-276B34500C65}"/>
              </a:ext>
            </a:extLst>
          </p:cNvPr>
          <p:cNvSpPr>
            <a:spLocks noGrp="1"/>
          </p:cNvSpPr>
          <p:nvPr>
            <p:ph type="title"/>
          </p:nvPr>
        </p:nvSpPr>
        <p:spPr/>
        <p:txBody>
          <a:bodyPr/>
          <a:lstStyle/>
          <a:p>
            <a:r>
              <a:rPr lang="en-US" b="1" dirty="0"/>
              <a:t>Dementia</a:t>
            </a:r>
          </a:p>
        </p:txBody>
      </p:sp>
      <p:sp>
        <p:nvSpPr>
          <p:cNvPr id="3" name="Content Placeholder 2">
            <a:extLst>
              <a:ext uri="{FF2B5EF4-FFF2-40B4-BE49-F238E27FC236}">
                <a16:creationId xmlns:a16="http://schemas.microsoft.com/office/drawing/2014/main" id="{F46D5AE4-94E5-44BD-A09A-A4B1FAAED92D}"/>
              </a:ext>
            </a:extLst>
          </p:cNvPr>
          <p:cNvSpPr>
            <a:spLocks noGrp="1"/>
          </p:cNvSpPr>
          <p:nvPr>
            <p:ph idx="1"/>
          </p:nvPr>
        </p:nvSpPr>
        <p:spPr/>
        <p:txBody>
          <a:bodyPr>
            <a:normAutofit/>
          </a:bodyPr>
          <a:lstStyle/>
          <a:p>
            <a:pPr lvl="1" indent="0">
              <a:buNone/>
            </a:pPr>
            <a:endParaRPr lang="en-US" dirty="0"/>
          </a:p>
          <a:p>
            <a:pPr lvl="1" indent="0">
              <a:buNone/>
            </a:pPr>
            <a:r>
              <a:rPr lang="en-US" dirty="0"/>
              <a:t>“Dementia is the loss of cognitive function—thinking, remembering, and reasoning—to such as extent that it interferes with a person’s daily life and activities. Some people with dementia cannot control their emotions, and their personalities may change. Dementia ranges in severity from the mildest stage, when it is just beginning to affect a person’s functioning, to the most severe stage, when the person must depend completely on others for basic activities of living.” </a:t>
            </a:r>
          </a:p>
          <a:p>
            <a:pPr lvl="1" indent="0">
              <a:buNone/>
            </a:pPr>
            <a:r>
              <a:rPr lang="en-US" dirty="0"/>
              <a:t>(National Institutes of Health, 2021)</a:t>
            </a:r>
          </a:p>
        </p:txBody>
      </p:sp>
    </p:spTree>
    <p:extLst>
      <p:ext uri="{BB962C8B-B14F-4D97-AF65-F5344CB8AC3E}">
        <p14:creationId xmlns:p14="http://schemas.microsoft.com/office/powerpoint/2010/main" val="343624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08102-1A9D-43DC-A74A-34838271FCEF}"/>
              </a:ext>
            </a:extLst>
          </p:cNvPr>
          <p:cNvSpPr>
            <a:spLocks noGrp="1"/>
          </p:cNvSpPr>
          <p:nvPr>
            <p:ph type="title"/>
          </p:nvPr>
        </p:nvSpPr>
        <p:spPr/>
        <p:txBody>
          <a:bodyPr/>
          <a:lstStyle/>
          <a:p>
            <a:r>
              <a:rPr lang="en-US" dirty="0"/>
              <a:t>What Changes</a:t>
            </a:r>
          </a:p>
        </p:txBody>
      </p:sp>
      <p:sp>
        <p:nvSpPr>
          <p:cNvPr id="3" name="Content Placeholder 2">
            <a:extLst>
              <a:ext uri="{FF2B5EF4-FFF2-40B4-BE49-F238E27FC236}">
                <a16:creationId xmlns:a16="http://schemas.microsoft.com/office/drawing/2014/main" id="{58BC7120-4E8B-46C8-A196-34E0B04E64EF}"/>
              </a:ext>
            </a:extLst>
          </p:cNvPr>
          <p:cNvSpPr>
            <a:spLocks noGrp="1"/>
          </p:cNvSpPr>
          <p:nvPr>
            <p:ph idx="1"/>
          </p:nvPr>
        </p:nvSpPr>
        <p:spPr>
          <a:xfrm>
            <a:off x="838200" y="1825624"/>
            <a:ext cx="10515600" cy="4255861"/>
          </a:xfrm>
        </p:spPr>
        <p:txBody>
          <a:bodyPr>
            <a:normAutofit fontScale="25000" lnSpcReduction="20000"/>
          </a:bodyPr>
          <a:lstStyle/>
          <a:p>
            <a:r>
              <a:rPr lang="en-US" sz="9600" dirty="0"/>
              <a:t>Understanding language—BIG CHANGE!</a:t>
            </a:r>
          </a:p>
          <a:p>
            <a:r>
              <a:rPr lang="en-US" sz="9600" dirty="0"/>
              <a:t>Learning new and remembering:</a:t>
            </a:r>
          </a:p>
          <a:p>
            <a:r>
              <a:rPr lang="en-US" sz="9600" dirty="0"/>
              <a:t>	Information, Place, Passage of time</a:t>
            </a:r>
          </a:p>
          <a:p>
            <a:r>
              <a:rPr lang="en-US" sz="9600" dirty="0"/>
              <a:t>Visual changes</a:t>
            </a:r>
          </a:p>
          <a:p>
            <a:r>
              <a:rPr lang="en-US" sz="9600" dirty="0"/>
              <a:t>Safety awareness</a:t>
            </a:r>
          </a:p>
          <a:p>
            <a:r>
              <a:rPr lang="en-US" sz="9600" dirty="0"/>
              <a:t>Impulse control </a:t>
            </a:r>
          </a:p>
          <a:p>
            <a:r>
              <a:rPr lang="en-US" sz="9600" dirty="0"/>
              <a:t>Ability to make choices</a:t>
            </a:r>
          </a:p>
          <a:p>
            <a:r>
              <a:rPr lang="en-US" sz="9600" dirty="0"/>
              <a:t>Start—sequence—complete—move on</a:t>
            </a:r>
          </a:p>
          <a:p>
            <a:r>
              <a:rPr lang="en-US" sz="9600" dirty="0"/>
              <a:t>Self-awareness</a:t>
            </a:r>
          </a:p>
          <a:p>
            <a:r>
              <a:rPr lang="en-US" sz="9600" dirty="0"/>
              <a:t>Ability to see another’s point of view</a:t>
            </a:r>
          </a:p>
          <a:p>
            <a:endParaRPr lang="en-US" sz="3300" dirty="0"/>
          </a:p>
          <a:p>
            <a:r>
              <a:rPr lang="en-US" sz="3300" dirty="0"/>
              <a:t>		</a:t>
            </a:r>
          </a:p>
          <a:p>
            <a:r>
              <a:rPr lang="en-US" dirty="0"/>
              <a:t>		</a:t>
            </a:r>
          </a:p>
          <a:p>
            <a:r>
              <a:rPr lang="en-US" dirty="0"/>
              <a:t>	</a:t>
            </a:r>
          </a:p>
        </p:txBody>
      </p:sp>
      <p:pic>
        <p:nvPicPr>
          <p:cNvPr id="4" name="Content Placeholder 2">
            <a:extLst>
              <a:ext uri="{FF2B5EF4-FFF2-40B4-BE49-F238E27FC236}">
                <a16:creationId xmlns:a16="http://schemas.microsoft.com/office/drawing/2014/main" id="{1ABE9037-78FD-4599-9D42-7802D5B9598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184571" y="1003372"/>
            <a:ext cx="4626000" cy="4555673"/>
          </a:xfrm>
          <a:prstGeom prst="rect">
            <a:avLst/>
          </a:prstGeom>
        </p:spPr>
      </p:pic>
    </p:spTree>
    <p:extLst>
      <p:ext uri="{BB962C8B-B14F-4D97-AF65-F5344CB8AC3E}">
        <p14:creationId xmlns:p14="http://schemas.microsoft.com/office/powerpoint/2010/main" val="1305908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984E9AF-7EB2-4FE3-8408-2DDFB8ECA8BE}"/>
              </a:ext>
            </a:extLst>
          </p:cNvPr>
          <p:cNvSpPr>
            <a:spLocks noGrp="1"/>
          </p:cNvSpPr>
          <p:nvPr>
            <p:ph type="title"/>
          </p:nvPr>
        </p:nvSpPr>
        <p:spPr/>
        <p:txBody>
          <a:bodyPr/>
          <a:lstStyle/>
          <a:p>
            <a:r>
              <a:rPr lang="en-US" dirty="0"/>
              <a:t>What Remains</a:t>
            </a:r>
          </a:p>
        </p:txBody>
      </p:sp>
      <p:sp>
        <p:nvSpPr>
          <p:cNvPr id="8" name="Content Placeholder 7">
            <a:extLst>
              <a:ext uri="{FF2B5EF4-FFF2-40B4-BE49-F238E27FC236}">
                <a16:creationId xmlns:a16="http://schemas.microsoft.com/office/drawing/2014/main" id="{DA06A1D9-F023-4EC1-A841-AFC1A0E9AC0F}"/>
              </a:ext>
            </a:extLst>
          </p:cNvPr>
          <p:cNvSpPr>
            <a:spLocks noGrp="1"/>
          </p:cNvSpPr>
          <p:nvPr>
            <p:ph idx="1"/>
          </p:nvPr>
        </p:nvSpPr>
        <p:spPr>
          <a:xfrm>
            <a:off x="838200" y="1825625"/>
            <a:ext cx="10515600" cy="4226832"/>
          </a:xfrm>
        </p:spPr>
        <p:txBody>
          <a:bodyPr>
            <a:normAutofit/>
          </a:bodyPr>
          <a:lstStyle/>
          <a:p>
            <a:r>
              <a:rPr lang="en-US" dirty="0"/>
              <a:t>Personality traits</a:t>
            </a:r>
          </a:p>
          <a:p>
            <a:r>
              <a:rPr lang="en-US" dirty="0"/>
              <a:t>Preferences—likes/dislikes</a:t>
            </a:r>
          </a:p>
          <a:p>
            <a:r>
              <a:rPr lang="en-US" dirty="0"/>
              <a:t>Key values</a:t>
            </a:r>
          </a:p>
          <a:p>
            <a:r>
              <a:rPr lang="en-US" dirty="0"/>
              <a:t>Joys and traumas</a:t>
            </a:r>
          </a:p>
          <a:p>
            <a:r>
              <a:rPr lang="en-US" dirty="0"/>
              <a:t>Bias and prejudices </a:t>
            </a:r>
          </a:p>
          <a:p>
            <a:r>
              <a:rPr lang="en-US" dirty="0"/>
              <a:t>Roles—Watch—Talk—Do </a:t>
            </a:r>
          </a:p>
          <a:p>
            <a:r>
              <a:rPr lang="en-US" dirty="0"/>
              <a:t>Rhythm—music—poetry—prayer</a:t>
            </a:r>
          </a:p>
        </p:txBody>
      </p:sp>
      <p:pic>
        <p:nvPicPr>
          <p:cNvPr id="15" name="Picture 14">
            <a:extLst>
              <a:ext uri="{FF2B5EF4-FFF2-40B4-BE49-F238E27FC236}">
                <a16:creationId xmlns:a16="http://schemas.microsoft.com/office/drawing/2014/main" id="{3ED157FB-D586-4EE4-B8E8-C90CA965BC7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17651" y="2082574"/>
            <a:ext cx="4536149" cy="2358798"/>
          </a:xfrm>
          <a:prstGeom prst="rect">
            <a:avLst/>
          </a:prstGeom>
        </p:spPr>
      </p:pic>
    </p:spTree>
    <p:extLst>
      <p:ext uri="{BB962C8B-B14F-4D97-AF65-F5344CB8AC3E}">
        <p14:creationId xmlns:p14="http://schemas.microsoft.com/office/powerpoint/2010/main" val="265575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064ADD-CFC2-4000-B1BA-1900DFD0C104}"/>
              </a:ext>
            </a:extLst>
          </p:cNvPr>
          <p:cNvSpPr>
            <a:spLocks noGrp="1"/>
          </p:cNvSpPr>
          <p:nvPr>
            <p:ph idx="1"/>
          </p:nvPr>
        </p:nvSpPr>
        <p:spPr/>
        <p:txBody>
          <a:bodyPr>
            <a:normAutofit/>
          </a:bodyPr>
          <a:lstStyle/>
          <a:p>
            <a:pPr algn="ctr"/>
            <a:r>
              <a:rPr lang="en-US" sz="4000" dirty="0"/>
              <a:t>People living with dementia are doing the </a:t>
            </a:r>
            <a:r>
              <a:rPr lang="en-US" sz="4000" b="1" u="sng" dirty="0"/>
              <a:t>best </a:t>
            </a:r>
            <a:r>
              <a:rPr lang="en-US" sz="4000" dirty="0"/>
              <a:t>they can</a:t>
            </a:r>
          </a:p>
          <a:p>
            <a:pPr algn="ctr"/>
            <a:endParaRPr lang="en-US" sz="4000" dirty="0"/>
          </a:p>
          <a:p>
            <a:pPr algn="ctr"/>
            <a:r>
              <a:rPr lang="en-US" sz="4000" dirty="0"/>
              <a:t>We must be willing to change </a:t>
            </a:r>
            <a:r>
              <a:rPr lang="en-US" sz="4000" b="1" u="sng" dirty="0"/>
              <a:t>ourselves</a:t>
            </a:r>
            <a:endParaRPr lang="en-US" sz="4000" dirty="0"/>
          </a:p>
        </p:txBody>
      </p:sp>
    </p:spTree>
    <p:extLst>
      <p:ext uri="{BB962C8B-B14F-4D97-AF65-F5344CB8AC3E}">
        <p14:creationId xmlns:p14="http://schemas.microsoft.com/office/powerpoint/2010/main" val="3952432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77987EE-AE68-4602-93A6-64EF7681E450}"/>
              </a:ext>
            </a:extLst>
          </p:cNvPr>
          <p:cNvSpPr>
            <a:spLocks noGrp="1"/>
          </p:cNvSpPr>
          <p:nvPr>
            <p:ph type="title"/>
          </p:nvPr>
        </p:nvSpPr>
        <p:spPr/>
        <p:txBody>
          <a:bodyPr/>
          <a:lstStyle/>
          <a:p>
            <a:r>
              <a:rPr lang="en-US" dirty="0"/>
              <a:t>What can be controlled? Or not? </a:t>
            </a:r>
          </a:p>
        </p:txBody>
      </p:sp>
      <p:sp>
        <p:nvSpPr>
          <p:cNvPr id="4" name="Text Placeholder 3">
            <a:extLst>
              <a:ext uri="{FF2B5EF4-FFF2-40B4-BE49-F238E27FC236}">
                <a16:creationId xmlns:a16="http://schemas.microsoft.com/office/drawing/2014/main" id="{0197CD1E-DE7E-4A1D-A242-8E0A4AB50335}"/>
              </a:ext>
            </a:extLst>
          </p:cNvPr>
          <p:cNvSpPr>
            <a:spLocks noGrp="1"/>
          </p:cNvSpPr>
          <p:nvPr>
            <p:ph idx="1"/>
          </p:nvPr>
        </p:nvSpPr>
        <p:spPr/>
        <p:txBody>
          <a:bodyPr>
            <a:normAutofit/>
          </a:bodyPr>
          <a:lstStyle/>
          <a:p>
            <a:r>
              <a:rPr lang="en-US" b="1" u="sng" dirty="0"/>
              <a:t>Control</a:t>
            </a:r>
            <a:r>
              <a:rPr lang="en-US" dirty="0"/>
              <a:t>					</a:t>
            </a:r>
            <a:r>
              <a:rPr lang="en-US" b="1" u="sng" dirty="0"/>
              <a:t>Not Control</a:t>
            </a:r>
          </a:p>
          <a:p>
            <a:r>
              <a:rPr lang="en-US" dirty="0"/>
              <a:t>Environment- setting, 			The person’s personality, </a:t>
            </a:r>
          </a:p>
          <a:p>
            <a:r>
              <a:rPr lang="en-US" dirty="0"/>
              <a:t>sounds, sights				preferences, and history</a:t>
            </a:r>
          </a:p>
          <a:p>
            <a:r>
              <a:rPr lang="en-US" dirty="0"/>
              <a:t>Our approach, behaviors,                       Type and level of impairment </a:t>
            </a:r>
          </a:p>
          <a:p>
            <a:r>
              <a:rPr lang="en-US" dirty="0"/>
              <a:t>words, actions, and 		</a:t>
            </a:r>
          </a:p>
          <a:p>
            <a:r>
              <a:rPr lang="en-US" dirty="0"/>
              <a:t>reactions 					Other medical conditions and </a:t>
            </a:r>
          </a:p>
          <a:p>
            <a:r>
              <a:rPr lang="en-US" dirty="0"/>
              <a:t>						sensory status</a:t>
            </a:r>
          </a:p>
          <a:p>
            <a:endParaRPr lang="en-US" dirty="0"/>
          </a:p>
          <a:p>
            <a:endParaRPr lang="en-US" dirty="0"/>
          </a:p>
        </p:txBody>
      </p:sp>
    </p:spTree>
    <p:extLst>
      <p:ext uri="{BB962C8B-B14F-4D97-AF65-F5344CB8AC3E}">
        <p14:creationId xmlns:p14="http://schemas.microsoft.com/office/powerpoint/2010/main" val="2235190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904AD-D97F-4DDA-9397-9BECED8A14B9}"/>
              </a:ext>
            </a:extLst>
          </p:cNvPr>
          <p:cNvSpPr>
            <a:spLocks noGrp="1"/>
          </p:cNvSpPr>
          <p:nvPr>
            <p:ph type="title"/>
          </p:nvPr>
        </p:nvSpPr>
        <p:spPr/>
        <p:txBody>
          <a:bodyPr/>
          <a:lstStyle/>
          <a:p>
            <a:r>
              <a:rPr lang="en-US" dirty="0"/>
              <a:t>Top Five Unmet Needs</a:t>
            </a:r>
          </a:p>
        </p:txBody>
      </p:sp>
      <p:sp>
        <p:nvSpPr>
          <p:cNvPr id="3" name="Content Placeholder 2">
            <a:extLst>
              <a:ext uri="{FF2B5EF4-FFF2-40B4-BE49-F238E27FC236}">
                <a16:creationId xmlns:a16="http://schemas.microsoft.com/office/drawing/2014/main" id="{5225AA8B-6CB9-41B5-84AF-00010A273F71}"/>
              </a:ext>
            </a:extLst>
          </p:cNvPr>
          <p:cNvSpPr>
            <a:spLocks noGrp="1"/>
          </p:cNvSpPr>
          <p:nvPr>
            <p:ph idx="1"/>
          </p:nvPr>
        </p:nvSpPr>
        <p:spPr/>
        <p:txBody>
          <a:bodyPr/>
          <a:lstStyle/>
          <a:p>
            <a:pPr marL="457200" indent="-457200">
              <a:buFont typeface="Arial" panose="020B0604020202020204" pitchFamily="34" charset="0"/>
              <a:buChar char="•"/>
            </a:pPr>
            <a:r>
              <a:rPr lang="en-US" dirty="0"/>
              <a:t>Hydration and Nourishment</a:t>
            </a:r>
          </a:p>
          <a:p>
            <a:pPr marL="457200" indent="-457200">
              <a:buFont typeface="Arial" panose="020B0604020202020204" pitchFamily="34" charset="0"/>
              <a:buChar char="•"/>
            </a:pPr>
            <a:r>
              <a:rPr lang="en-US" dirty="0"/>
              <a:t>Wake-</a:t>
            </a:r>
            <a:r>
              <a:rPr lang="en-US" b="1" dirty="0"/>
              <a:t>sleep</a:t>
            </a:r>
            <a:r>
              <a:rPr lang="en-US" dirty="0"/>
              <a:t> and active-rest cycles</a:t>
            </a:r>
          </a:p>
          <a:p>
            <a:pPr marL="457200" indent="-457200">
              <a:buFont typeface="Arial" panose="020B0604020202020204" pitchFamily="34" charset="0"/>
              <a:buChar char="•"/>
            </a:pPr>
            <a:r>
              <a:rPr lang="en-US" dirty="0"/>
              <a:t>Elimination</a:t>
            </a:r>
          </a:p>
          <a:p>
            <a:pPr marL="457200" indent="-457200">
              <a:buFont typeface="Arial" panose="020B0604020202020204" pitchFamily="34" charset="0"/>
              <a:buChar char="•"/>
            </a:pPr>
            <a:r>
              <a:rPr lang="en-US" dirty="0"/>
              <a:t>Find Comfort</a:t>
            </a:r>
          </a:p>
          <a:p>
            <a:pPr marL="457200" indent="-457200">
              <a:buFont typeface="Arial" panose="020B0604020202020204" pitchFamily="34" charset="0"/>
              <a:buChar char="•"/>
            </a:pPr>
            <a:r>
              <a:rPr lang="en-US" dirty="0"/>
              <a:t>Pain: </a:t>
            </a:r>
          </a:p>
          <a:p>
            <a:pPr marL="1143000" lvl="1" indent="-457200"/>
            <a:r>
              <a:rPr lang="en-US" dirty="0"/>
              <a:t>Physical</a:t>
            </a:r>
          </a:p>
          <a:p>
            <a:pPr marL="1143000" lvl="1" indent="-457200"/>
            <a:r>
              <a:rPr lang="en-US" dirty="0"/>
              <a:t>Emotional </a:t>
            </a:r>
          </a:p>
          <a:p>
            <a:pPr marL="1143000" lvl="1" indent="-457200"/>
            <a:r>
              <a:rPr lang="en-US" dirty="0"/>
              <a:t>Spiritual</a:t>
            </a:r>
          </a:p>
        </p:txBody>
      </p:sp>
      <p:pic>
        <p:nvPicPr>
          <p:cNvPr id="5" name="Picture 4">
            <a:extLst>
              <a:ext uri="{FF2B5EF4-FFF2-40B4-BE49-F238E27FC236}">
                <a16:creationId xmlns:a16="http://schemas.microsoft.com/office/drawing/2014/main" id="{53AAC825-E2D3-4E5A-8241-AB3722382F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245600" y="362554"/>
            <a:ext cx="2554514" cy="2158745"/>
          </a:xfrm>
          <a:prstGeom prst="rect">
            <a:avLst/>
          </a:prstGeom>
        </p:spPr>
      </p:pic>
      <p:pic>
        <p:nvPicPr>
          <p:cNvPr id="7" name="Picture 6">
            <a:extLst>
              <a:ext uri="{FF2B5EF4-FFF2-40B4-BE49-F238E27FC236}">
                <a16:creationId xmlns:a16="http://schemas.microsoft.com/office/drawing/2014/main" id="{083B8086-AC35-4391-980D-BE346042A4E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433817" y="3326369"/>
            <a:ext cx="3122355" cy="1927225"/>
          </a:xfrm>
          <a:prstGeom prst="rect">
            <a:avLst/>
          </a:prstGeom>
        </p:spPr>
      </p:pic>
      <p:pic>
        <p:nvPicPr>
          <p:cNvPr id="10" name="Picture 9">
            <a:extLst>
              <a:ext uri="{FF2B5EF4-FFF2-40B4-BE49-F238E27FC236}">
                <a16:creationId xmlns:a16="http://schemas.microsoft.com/office/drawing/2014/main" id="{F1B7AD16-C8D4-4499-977C-264557D7D55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448800" y="3326369"/>
            <a:ext cx="2351314" cy="2281509"/>
          </a:xfrm>
          <a:prstGeom prst="rect">
            <a:avLst/>
          </a:prstGeom>
        </p:spPr>
      </p:pic>
    </p:spTree>
    <p:extLst>
      <p:ext uri="{BB962C8B-B14F-4D97-AF65-F5344CB8AC3E}">
        <p14:creationId xmlns:p14="http://schemas.microsoft.com/office/powerpoint/2010/main" val="3441409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447D6-326D-4ED0-8745-A2F33445AED9}"/>
              </a:ext>
            </a:extLst>
          </p:cNvPr>
          <p:cNvSpPr>
            <a:spLocks noGrp="1"/>
          </p:cNvSpPr>
          <p:nvPr>
            <p:ph type="title"/>
          </p:nvPr>
        </p:nvSpPr>
        <p:spPr/>
        <p:txBody>
          <a:bodyPr/>
          <a:lstStyle/>
          <a:p>
            <a:r>
              <a:rPr lang="en-US" dirty="0"/>
              <a:t>Signals of Emotional Distress</a:t>
            </a:r>
          </a:p>
        </p:txBody>
      </p:sp>
      <p:sp>
        <p:nvSpPr>
          <p:cNvPr id="3" name="Content Placeholder 2">
            <a:extLst>
              <a:ext uri="{FF2B5EF4-FFF2-40B4-BE49-F238E27FC236}">
                <a16:creationId xmlns:a16="http://schemas.microsoft.com/office/drawing/2014/main" id="{749A5BC5-5A8F-40F3-BCBA-48AD2A49B57C}"/>
              </a:ext>
            </a:extLst>
          </p:cNvPr>
          <p:cNvSpPr>
            <a:spLocks noGrp="1"/>
          </p:cNvSpPr>
          <p:nvPr>
            <p:ph idx="1"/>
          </p:nvPr>
        </p:nvSpPr>
        <p:spPr/>
        <p:txBody>
          <a:bodyPr/>
          <a:lstStyle/>
          <a:p>
            <a:pPr marL="457200" indent="-457200">
              <a:buFont typeface="Arial" panose="020B0604020202020204" pitchFamily="34" charset="0"/>
              <a:buChar char="•"/>
            </a:pPr>
            <a:r>
              <a:rPr lang="en-US" sz="3200" dirty="0"/>
              <a:t>Angry </a:t>
            </a:r>
          </a:p>
          <a:p>
            <a:pPr marL="457200" indent="-457200">
              <a:buFont typeface="Arial" panose="020B0604020202020204" pitchFamily="34" charset="0"/>
              <a:buChar char="•"/>
            </a:pPr>
            <a:r>
              <a:rPr lang="en-US" sz="3200" dirty="0"/>
              <a:t>Sad </a:t>
            </a:r>
          </a:p>
          <a:p>
            <a:pPr marL="457200" indent="-457200">
              <a:buFont typeface="Arial" panose="020B0604020202020204" pitchFamily="34" charset="0"/>
              <a:buChar char="•"/>
            </a:pPr>
            <a:r>
              <a:rPr lang="en-US" sz="3200" dirty="0"/>
              <a:t>Lonely </a:t>
            </a:r>
          </a:p>
          <a:p>
            <a:pPr marL="457200" indent="-457200">
              <a:buFont typeface="Arial" panose="020B0604020202020204" pitchFamily="34" charset="0"/>
              <a:buChar char="•"/>
            </a:pPr>
            <a:r>
              <a:rPr lang="en-US" sz="3200" dirty="0"/>
              <a:t>Scared</a:t>
            </a:r>
          </a:p>
          <a:p>
            <a:pPr marL="457200" indent="-457200">
              <a:buFont typeface="Arial" panose="020B0604020202020204" pitchFamily="34" charset="0"/>
              <a:buChar char="•"/>
            </a:pPr>
            <a:r>
              <a:rPr lang="en-US" sz="3200" dirty="0"/>
              <a:t>Bored/Lacking Purpose</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86AEA9A6-453A-4BA5-80EE-C8C66C14044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864635" y="1027906"/>
            <a:ext cx="3051593" cy="2457790"/>
          </a:xfrm>
          <a:prstGeom prst="rect">
            <a:avLst/>
          </a:prstGeom>
        </p:spPr>
      </p:pic>
      <p:pic>
        <p:nvPicPr>
          <p:cNvPr id="7" name="Picture 6">
            <a:extLst>
              <a:ext uri="{FF2B5EF4-FFF2-40B4-BE49-F238E27FC236}">
                <a16:creationId xmlns:a16="http://schemas.microsoft.com/office/drawing/2014/main" id="{42704005-55C1-44E1-96F4-9647112E983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905224" y="3736975"/>
            <a:ext cx="3045182" cy="2162629"/>
          </a:xfrm>
          <a:prstGeom prst="rect">
            <a:avLst/>
          </a:prstGeom>
        </p:spPr>
      </p:pic>
    </p:spTree>
    <p:extLst>
      <p:ext uri="{BB962C8B-B14F-4D97-AF65-F5344CB8AC3E}">
        <p14:creationId xmlns:p14="http://schemas.microsoft.com/office/powerpoint/2010/main" val="66195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09E78-6572-4335-9B06-C409FDD240EE}"/>
              </a:ext>
            </a:extLst>
          </p:cNvPr>
          <p:cNvSpPr>
            <a:spLocks noGrp="1"/>
          </p:cNvSpPr>
          <p:nvPr>
            <p:ph type="title"/>
          </p:nvPr>
        </p:nvSpPr>
        <p:spPr/>
        <p:txBody>
          <a:bodyPr/>
          <a:lstStyle/>
          <a:p>
            <a:r>
              <a:rPr lang="en-US" dirty="0"/>
              <a:t>Approach </a:t>
            </a:r>
          </a:p>
        </p:txBody>
      </p:sp>
      <p:sp>
        <p:nvSpPr>
          <p:cNvPr id="3" name="Content Placeholder 2">
            <a:extLst>
              <a:ext uri="{FF2B5EF4-FFF2-40B4-BE49-F238E27FC236}">
                <a16:creationId xmlns:a16="http://schemas.microsoft.com/office/drawing/2014/main" id="{446D15FF-7860-495E-9E5D-96A715E2A90C}"/>
              </a:ext>
            </a:extLst>
          </p:cNvPr>
          <p:cNvSpPr>
            <a:spLocks noGrp="1"/>
          </p:cNvSpPr>
          <p:nvPr>
            <p:ph idx="1"/>
          </p:nvPr>
        </p:nvSpPr>
        <p:spPr/>
        <p:txBody>
          <a:bodyPr>
            <a:normAutofit/>
          </a:bodyPr>
          <a:lstStyle/>
          <a:p>
            <a:pPr marL="457200" indent="-457200">
              <a:buFont typeface="Arial" panose="020B0604020202020204" pitchFamily="34" charset="0"/>
              <a:buChar char="•"/>
            </a:pPr>
            <a:r>
              <a:rPr lang="en-US" sz="3600" dirty="0"/>
              <a:t>Visual—smile, friendly, concerned</a:t>
            </a:r>
          </a:p>
          <a:p>
            <a:pPr marL="457200" indent="-457200">
              <a:buFont typeface="Arial" panose="020B0604020202020204" pitchFamily="34" charset="0"/>
              <a:buChar char="•"/>
            </a:pPr>
            <a:r>
              <a:rPr lang="en-US" sz="3600" dirty="0"/>
              <a:t>Verbal—tone of voice, use name (preferred)</a:t>
            </a:r>
          </a:p>
          <a:p>
            <a:pPr marL="457200" indent="-457200">
              <a:buFont typeface="Arial" panose="020B0604020202020204" pitchFamily="34" charset="0"/>
              <a:buChar char="•"/>
            </a:pPr>
            <a:r>
              <a:rPr lang="en-US" sz="3600" dirty="0"/>
              <a:t>Touch—only after establishing connection</a:t>
            </a:r>
          </a:p>
          <a:p>
            <a:endParaRPr lang="en-US" sz="3600" dirty="0"/>
          </a:p>
          <a:p>
            <a:endParaRPr lang="en-US" sz="3600" dirty="0"/>
          </a:p>
        </p:txBody>
      </p:sp>
      <p:pic>
        <p:nvPicPr>
          <p:cNvPr id="8" name="Picture 7">
            <a:extLst>
              <a:ext uri="{FF2B5EF4-FFF2-40B4-BE49-F238E27FC236}">
                <a16:creationId xmlns:a16="http://schemas.microsoft.com/office/drawing/2014/main" id="{DD65BA19-B831-4BA4-9055-7ED27B9126B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78087" y="3673912"/>
            <a:ext cx="3564835" cy="2178510"/>
          </a:xfrm>
          <a:prstGeom prst="rect">
            <a:avLst/>
          </a:prstGeom>
        </p:spPr>
      </p:pic>
    </p:spTree>
    <p:extLst>
      <p:ext uri="{BB962C8B-B14F-4D97-AF65-F5344CB8AC3E}">
        <p14:creationId xmlns:p14="http://schemas.microsoft.com/office/powerpoint/2010/main" val="19455593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40211</TotalTime>
  <Words>547</Words>
  <Application>Microsoft Office PowerPoint</Application>
  <PresentationFormat>Widescreen</PresentationFormat>
  <Paragraphs>101</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Dementia</vt:lpstr>
      <vt:lpstr>What Changes</vt:lpstr>
      <vt:lpstr>What Remains</vt:lpstr>
      <vt:lpstr>PowerPoint Presentation</vt:lpstr>
      <vt:lpstr>What can be controlled? Or not? </vt:lpstr>
      <vt:lpstr>Top Five Unmet Needs</vt:lpstr>
      <vt:lpstr>Signals of Emotional Distress</vt:lpstr>
      <vt:lpstr>Approach </vt:lpstr>
      <vt:lpstr>Dos and Don’ts</vt:lpstr>
      <vt:lpstr>Recognize when your approach is not working</vt:lpstr>
      <vt:lpstr>Behavior…or response?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Professor</dc:creator>
  <cp:lastModifiedBy>Sturdevant, Diana  (HSC)</cp:lastModifiedBy>
  <cp:revision>91</cp:revision>
  <dcterms:created xsi:type="dcterms:W3CDTF">2020-04-17T15:12:08Z</dcterms:created>
  <dcterms:modified xsi:type="dcterms:W3CDTF">2022-04-04T13:03:15Z</dcterms:modified>
</cp:coreProperties>
</file>